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95344" y="1435894"/>
            <a:ext cx="7753313" cy="2271713"/>
          </a:xfrm>
          <a:prstGeom prst="rect">
            <a:avLst/>
          </a:prstGeom>
          <a:solidFill>
            <a:srgbClr val="2C3E50">
              <a:alpha val="70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909656" y="1650206"/>
            <a:ext cx="732468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Robotics App Store Platform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909656" y="2593181"/>
            <a:ext cx="73246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Streamlined Hardware &amp; Software Integration</a:t>
            </a:r>
            <a:endParaRPr lang="en-US" sz="2025" dirty="0"/>
          </a:p>
        </p:txBody>
      </p:sp>
      <p:sp>
        <p:nvSpPr>
          <p:cNvPr id="7" name="Text 3"/>
          <p:cNvSpPr/>
          <p:nvPr/>
        </p:nvSpPr>
        <p:spPr>
          <a:xfrm>
            <a:off x="909656" y="3264694"/>
            <a:ext cx="732468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comprehensive solution for onboarding, configuring, and deploying robotics applications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650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 &amp; Conclusion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Advantages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0156"/>
            <a:ext cx="4171950" cy="7286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25015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" y="1385888"/>
            <a:ext cx="114300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5794" y="1357313"/>
            <a:ext cx="16907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Standardization &amp; Reusability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392906" y="1528763"/>
            <a:ext cx="3957638" cy="342900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interfaces and protocols enable component reuse across multiple projects and environments.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285750" y="2085975"/>
            <a:ext cx="4171950" cy="7286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285750" y="2085975"/>
            <a:ext cx="28575" cy="7286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9" y="2221706"/>
            <a:ext cx="8572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5794" y="2193131"/>
            <a:ext cx="14691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Development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392906" y="2364581"/>
            <a:ext cx="3957638" cy="342900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Drag-and-drop interface and pre-configured components reduce development time by up to 60%.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85750" y="2921794"/>
            <a:ext cx="4171950" cy="7286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285750" y="2921794"/>
            <a:ext cx="28575" cy="7286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81" y="3057525"/>
            <a:ext cx="114300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5794" y="3028950"/>
            <a:ext cx="12264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Modular Architecture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392906" y="3200400"/>
            <a:ext cx="3957638" cy="342900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 can be easily swapped, upgraded, or reconfigured without disrupting the entire system.</a:t>
            </a:r>
            <a:endParaRPr lang="en-US" sz="837" dirty="0"/>
          </a:p>
        </p:txBody>
      </p:sp>
      <p:sp>
        <p:nvSpPr>
          <p:cNvPr id="20" name="Shape 14"/>
          <p:cNvSpPr/>
          <p:nvPr/>
        </p:nvSpPr>
        <p:spPr>
          <a:xfrm>
            <a:off x="285750" y="3757613"/>
            <a:ext cx="4171950" cy="7286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1" name="Shape 15"/>
          <p:cNvSpPr/>
          <p:nvPr/>
        </p:nvSpPr>
        <p:spPr>
          <a:xfrm>
            <a:off x="285750" y="3757613"/>
            <a:ext cx="28575" cy="7286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81" y="3893344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35794" y="3864769"/>
            <a:ext cx="14016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Reliability &amp; Consistency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392906" y="4036219"/>
            <a:ext cx="3957638" cy="342900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orchestration ensures consistent deployment and operation across different environments.</a:t>
            </a:r>
            <a:endParaRPr lang="en-US" sz="837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885825"/>
            <a:ext cx="4171950" cy="2500313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4686300" y="3557588"/>
            <a:ext cx="4171950" cy="2021681"/>
          </a:xfrm>
          <a:prstGeom prst="rect">
            <a:avLst/>
          </a:prstGeom>
          <a:solidFill>
            <a:srgbClr val="2C3E50">
              <a:alpha val="70000"/>
            </a:srgbClr>
          </a:solidFill>
          <a:ln/>
        </p:spPr>
      </p:sp>
      <p:sp>
        <p:nvSpPr>
          <p:cNvPr id="27" name="Text 19"/>
          <p:cNvSpPr/>
          <p:nvPr/>
        </p:nvSpPr>
        <p:spPr>
          <a:xfrm>
            <a:off x="4829175" y="3700463"/>
            <a:ext cx="38862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Possibilities</a:t>
            </a:r>
            <a:endParaRPr lang="en-US" sz="1350" dirty="0"/>
          </a:p>
        </p:txBody>
      </p:sp>
      <p:sp>
        <p:nvSpPr>
          <p:cNvPr id="28" name="Shape 20"/>
          <p:cNvSpPr/>
          <p:nvPr/>
        </p:nvSpPr>
        <p:spPr>
          <a:xfrm>
            <a:off x="4829175" y="4064794"/>
            <a:ext cx="257175" cy="257175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613" y="4136231"/>
            <a:ext cx="114300" cy="11430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5193506" y="4107656"/>
            <a:ext cx="27500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skill recommendation and optimization</a:t>
            </a:r>
            <a:endParaRPr lang="en-US" sz="837" dirty="0"/>
          </a:p>
        </p:txBody>
      </p:sp>
      <p:sp>
        <p:nvSpPr>
          <p:cNvPr id="31" name="Shape 22"/>
          <p:cNvSpPr/>
          <p:nvPr/>
        </p:nvSpPr>
        <p:spPr>
          <a:xfrm>
            <a:off x="4829175" y="4407694"/>
            <a:ext cx="257175" cy="257175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25" y="4479131"/>
            <a:ext cx="142875" cy="11430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193506" y="4450556"/>
            <a:ext cx="26251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Cloud-based simulation and testing environment</a:t>
            </a:r>
            <a:endParaRPr lang="en-US" sz="837" dirty="0"/>
          </a:p>
        </p:txBody>
      </p:sp>
      <p:sp>
        <p:nvSpPr>
          <p:cNvPr id="34" name="Shape 24"/>
          <p:cNvSpPr/>
          <p:nvPr/>
        </p:nvSpPr>
        <p:spPr>
          <a:xfrm>
            <a:off x="4829175" y="4750594"/>
            <a:ext cx="257175" cy="257175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325" y="4822031"/>
            <a:ext cx="142875" cy="114300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5193506" y="4793456"/>
            <a:ext cx="3202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Community-driven marketplace for specialized components</a:t>
            </a:r>
            <a:endParaRPr lang="en-US" sz="837" dirty="0"/>
          </a:p>
        </p:txBody>
      </p:sp>
      <p:sp>
        <p:nvSpPr>
          <p:cNvPr id="37" name="Shape 26"/>
          <p:cNvSpPr/>
          <p:nvPr/>
        </p:nvSpPr>
        <p:spPr>
          <a:xfrm>
            <a:off x="4829175" y="5093494"/>
            <a:ext cx="257175" cy="257175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3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0613" y="5164931"/>
            <a:ext cx="114300" cy="114300"/>
          </a:xfrm>
          <a:prstGeom prst="rect">
            <a:avLst/>
          </a:prstGeom>
        </p:spPr>
      </p:pic>
      <p:sp>
        <p:nvSpPr>
          <p:cNvPr id="39" name="Text 27"/>
          <p:cNvSpPr/>
          <p:nvPr/>
        </p:nvSpPr>
        <p:spPr>
          <a:xfrm>
            <a:off x="5193506" y="5136356"/>
            <a:ext cx="269029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analytics and performance optimization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29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Overview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the Robotics App Store?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250156"/>
            <a:ext cx="41719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centralized platform for onboarding, distributing, and managing: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457200" y="1793081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components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57200" y="2007394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skills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457200" y="2221706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Integrated bundles (hardware + skills)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85750" y="2607469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Value Proposition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57200" y="2971800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Standardized onboarding process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457200" y="3186113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Simplified workcell configuration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457200" y="3400425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Reusable components and skills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57200" y="3614738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orchestration and deployment</a:t>
            </a:r>
            <a:endParaRPr lang="en-US" sz="1046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885825"/>
            <a:ext cx="2858979" cy="2143125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4686300" y="3200400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Users &amp; Roles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4686300" y="3636169"/>
            <a:ext cx="4171950" cy="592931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4686300" y="3636169"/>
            <a:ext cx="28575" cy="59293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8" name="Text 14"/>
          <p:cNvSpPr/>
          <p:nvPr/>
        </p:nvSpPr>
        <p:spPr>
          <a:xfrm>
            <a:off x="4793456" y="3743325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 Provider (SP)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4793456" y="3950494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Onboards new hardware and software skills from Git repositories</a:t>
            </a:r>
            <a:endParaRPr lang="en-US" sz="837" dirty="0"/>
          </a:p>
        </p:txBody>
      </p:sp>
      <p:sp>
        <p:nvSpPr>
          <p:cNvPr id="20" name="Shape 16"/>
          <p:cNvSpPr/>
          <p:nvPr/>
        </p:nvSpPr>
        <p:spPr>
          <a:xfrm>
            <a:off x="4686300" y="4371975"/>
            <a:ext cx="4171950" cy="764381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1" name="Shape 17"/>
          <p:cNvSpPr/>
          <p:nvPr/>
        </p:nvSpPr>
        <p:spPr>
          <a:xfrm>
            <a:off x="4686300" y="4371975"/>
            <a:ext cx="28575" cy="76438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2" name="Text 18"/>
          <p:cNvSpPr/>
          <p:nvPr/>
        </p:nvSpPr>
        <p:spPr>
          <a:xfrm>
            <a:off x="4793456" y="4479131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Integrator (SI)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4793456" y="4686300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Creates agents using onboarded components and builds functional workcells</a:t>
            </a:r>
            <a:endParaRPr lang="en-US" sz="837" dirty="0"/>
          </a:p>
        </p:txBody>
      </p:sp>
      <p:sp>
        <p:nvSpPr>
          <p:cNvPr id="24" name="Shape 20"/>
          <p:cNvSpPr/>
          <p:nvPr/>
        </p:nvSpPr>
        <p:spPr>
          <a:xfrm>
            <a:off x="4686300" y="5279231"/>
            <a:ext cx="4171950" cy="592931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5" name="Shape 21"/>
          <p:cNvSpPr/>
          <p:nvPr/>
        </p:nvSpPr>
        <p:spPr>
          <a:xfrm>
            <a:off x="4686300" y="5279231"/>
            <a:ext cx="28575" cy="59293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6" name="Text 22"/>
          <p:cNvSpPr/>
          <p:nvPr/>
        </p:nvSpPr>
        <p:spPr>
          <a:xfrm>
            <a:off x="4793456" y="5386388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Operator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4793456" y="5593556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Runs and monitors workcell pipelines in production environments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149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Technical Architecture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5825"/>
            <a:ext cx="4171950" cy="250031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3557588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392906" y="3675459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" y="3704034"/>
            <a:ext cx="157163" cy="1571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8656" y="3664744"/>
            <a:ext cx="674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Backend </a:t>
            </a:r>
            <a:endParaRPr lang="en-US" sz="1238" dirty="0"/>
          </a:p>
        </p:txBody>
      </p:sp>
      <p:sp>
        <p:nvSpPr>
          <p:cNvPr id="9" name="Text 4"/>
          <p:cNvSpPr/>
          <p:nvPr/>
        </p:nvSpPr>
        <p:spPr>
          <a:xfrm>
            <a:off x="564356" y="3979069"/>
            <a:ext cx="10256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Spring Boot (Java)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1589987" y="3979069"/>
            <a:ext cx="19056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Core business logic, API endpoints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564356" y="4150519"/>
            <a:ext cx="9479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FastAPI (Python)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1512270" y="4150519"/>
            <a:ext cx="19712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ML processing, hardware interfaces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285750" y="4529138"/>
            <a:ext cx="4171950" cy="6929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392906" y="4647009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59" y="4675584"/>
            <a:ext cx="176808" cy="15716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78656" y="4636294"/>
            <a:ext cx="71886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Frontend </a:t>
            </a:r>
            <a:endParaRPr lang="en-US" sz="1238" dirty="0"/>
          </a:p>
        </p:txBody>
      </p:sp>
      <p:sp>
        <p:nvSpPr>
          <p:cNvPr id="17" name="Text 11"/>
          <p:cNvSpPr/>
          <p:nvPr/>
        </p:nvSpPr>
        <p:spPr>
          <a:xfrm>
            <a:off x="564356" y="4950619"/>
            <a:ext cx="3204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884765" y="4950619"/>
            <a:ext cx="27036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Interactive UI for workcell design and monitoring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4686300" y="885825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0" name="Shape 14"/>
          <p:cNvSpPr/>
          <p:nvPr/>
        </p:nvSpPr>
        <p:spPr>
          <a:xfrm>
            <a:off x="4793456" y="1003697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386" y="1032272"/>
            <a:ext cx="196453" cy="15716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079206" y="992981"/>
            <a:ext cx="22391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Automation &amp; Orchestration </a:t>
            </a:r>
            <a:endParaRPr lang="en-US" sz="1238" dirty="0"/>
          </a:p>
        </p:txBody>
      </p:sp>
      <p:sp>
        <p:nvSpPr>
          <p:cNvPr id="23" name="Text 16"/>
          <p:cNvSpPr/>
          <p:nvPr/>
        </p:nvSpPr>
        <p:spPr>
          <a:xfrm>
            <a:off x="4964906" y="1307306"/>
            <a:ext cx="6471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Semaphore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5612085" y="1307306"/>
            <a:ext cx="15813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CI/CD pipeline management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4964906" y="1478756"/>
            <a:ext cx="4204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Ansible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5385327" y="1478756"/>
            <a:ext cx="24626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Configuration management and deployment</a:t>
            </a:r>
            <a:endParaRPr lang="en-US" sz="837" dirty="0"/>
          </a:p>
        </p:txBody>
      </p:sp>
      <p:sp>
        <p:nvSpPr>
          <p:cNvPr id="27" name="Shape 20"/>
          <p:cNvSpPr/>
          <p:nvPr/>
        </p:nvSpPr>
        <p:spPr>
          <a:xfrm>
            <a:off x="4686300" y="1857375"/>
            <a:ext cx="4171950" cy="13787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8" name="Shape 21"/>
          <p:cNvSpPr/>
          <p:nvPr/>
        </p:nvSpPr>
        <p:spPr>
          <a:xfrm>
            <a:off x="4793456" y="1975247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854" y="2003822"/>
            <a:ext cx="137517" cy="157163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5079206" y="1964531"/>
            <a:ext cx="73976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Database </a:t>
            </a:r>
            <a:endParaRPr lang="en-US" sz="1238" dirty="0"/>
          </a:p>
        </p:txBody>
      </p:sp>
      <p:sp>
        <p:nvSpPr>
          <p:cNvPr id="31" name="Text 23"/>
          <p:cNvSpPr/>
          <p:nvPr/>
        </p:nvSpPr>
        <p:spPr>
          <a:xfrm>
            <a:off x="4964906" y="2278856"/>
            <a:ext cx="6570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5621908" y="2278856"/>
            <a:ext cx="1252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Persistent storage for:</a:t>
            </a:r>
            <a:endParaRPr lang="en-US" sz="837" dirty="0"/>
          </a:p>
        </p:txBody>
      </p:sp>
      <p:sp>
        <p:nvSpPr>
          <p:cNvPr id="33" name="Text 25"/>
          <p:cNvSpPr/>
          <p:nvPr/>
        </p:nvSpPr>
        <p:spPr>
          <a:xfrm>
            <a:off x="5136356" y="2443163"/>
            <a:ext cx="3614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 metadata</a:t>
            </a:r>
            <a:endParaRPr lang="en-US" sz="837" dirty="0"/>
          </a:p>
        </p:txBody>
      </p:sp>
      <p:sp>
        <p:nvSpPr>
          <p:cNvPr id="34" name="Text 26"/>
          <p:cNvSpPr/>
          <p:nvPr/>
        </p:nvSpPr>
        <p:spPr>
          <a:xfrm>
            <a:off x="5136356" y="2614613"/>
            <a:ext cx="3614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Workcell configurations</a:t>
            </a:r>
            <a:endParaRPr lang="en-US" sz="837" dirty="0"/>
          </a:p>
        </p:txBody>
      </p:sp>
      <p:sp>
        <p:nvSpPr>
          <p:cNvPr id="35" name="Text 27"/>
          <p:cNvSpPr/>
          <p:nvPr/>
        </p:nvSpPr>
        <p:spPr>
          <a:xfrm>
            <a:off x="5136356" y="2786063"/>
            <a:ext cx="3614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Inventory information</a:t>
            </a:r>
            <a:endParaRPr lang="en-US" sz="837" dirty="0"/>
          </a:p>
        </p:txBody>
      </p:sp>
      <p:sp>
        <p:nvSpPr>
          <p:cNvPr id="36" name="Text 28"/>
          <p:cNvSpPr/>
          <p:nvPr/>
        </p:nvSpPr>
        <p:spPr>
          <a:xfrm>
            <a:off x="5136356" y="2957513"/>
            <a:ext cx="3614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Pipeline execution history</a:t>
            </a:r>
            <a:endParaRPr lang="en-US" sz="837" dirty="0"/>
          </a:p>
        </p:txBody>
      </p:sp>
      <p:sp>
        <p:nvSpPr>
          <p:cNvPr id="37" name="Shape 29"/>
          <p:cNvSpPr/>
          <p:nvPr/>
        </p:nvSpPr>
        <p:spPr>
          <a:xfrm>
            <a:off x="4686300" y="3343275"/>
            <a:ext cx="4171950" cy="12072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8" name="Shape 30"/>
          <p:cNvSpPr/>
          <p:nvPr/>
        </p:nvSpPr>
        <p:spPr>
          <a:xfrm>
            <a:off x="4793456" y="3461147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3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1677" y="3489722"/>
            <a:ext cx="117872" cy="157163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5079206" y="3450431"/>
            <a:ext cx="134673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Caching &amp; Queue </a:t>
            </a:r>
            <a:endParaRPr lang="en-US" sz="1238" dirty="0"/>
          </a:p>
        </p:txBody>
      </p:sp>
      <p:sp>
        <p:nvSpPr>
          <p:cNvPr id="41" name="Text 32"/>
          <p:cNvSpPr/>
          <p:nvPr/>
        </p:nvSpPr>
        <p:spPr>
          <a:xfrm>
            <a:off x="4964906" y="3764756"/>
            <a:ext cx="307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</a:t>
            </a:r>
            <a:endParaRPr lang="en-US" sz="837" dirty="0"/>
          </a:p>
        </p:txBody>
      </p:sp>
      <p:sp>
        <p:nvSpPr>
          <p:cNvPr id="42" name="Text 33"/>
          <p:cNvSpPr/>
          <p:nvPr/>
        </p:nvSpPr>
        <p:spPr>
          <a:xfrm>
            <a:off x="5271920" y="3764756"/>
            <a:ext cx="28259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High-performance caching and message queue for:</a:t>
            </a:r>
            <a:endParaRPr lang="en-US" sz="837" dirty="0"/>
          </a:p>
        </p:txBody>
      </p:sp>
      <p:sp>
        <p:nvSpPr>
          <p:cNvPr id="43" name="Text 34"/>
          <p:cNvSpPr/>
          <p:nvPr/>
        </p:nvSpPr>
        <p:spPr>
          <a:xfrm>
            <a:off x="5136356" y="3929063"/>
            <a:ext cx="3614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status updates</a:t>
            </a:r>
            <a:endParaRPr lang="en-US" sz="837" dirty="0"/>
          </a:p>
        </p:txBody>
      </p:sp>
      <p:sp>
        <p:nvSpPr>
          <p:cNvPr id="44" name="Text 35"/>
          <p:cNvSpPr/>
          <p:nvPr/>
        </p:nvSpPr>
        <p:spPr>
          <a:xfrm>
            <a:off x="5136356" y="4100513"/>
            <a:ext cx="3614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Task scheduling</a:t>
            </a:r>
            <a:endParaRPr lang="en-US" sz="837" dirty="0"/>
          </a:p>
        </p:txBody>
      </p:sp>
      <p:sp>
        <p:nvSpPr>
          <p:cNvPr id="45" name="Text 36"/>
          <p:cNvSpPr/>
          <p:nvPr/>
        </p:nvSpPr>
        <p:spPr>
          <a:xfrm>
            <a:off x="5136356" y="4271963"/>
            <a:ext cx="3614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Inter-service communication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15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Onboarding Components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7195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Robotics App Store platform supports three main types of components that can be onboarded and utilized in workcell configurations: 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700213"/>
            <a:ext cx="4171950" cy="13001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700213"/>
            <a:ext cx="28575" cy="1300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7" name="Shape 4"/>
          <p:cNvSpPr/>
          <p:nvPr/>
        </p:nvSpPr>
        <p:spPr>
          <a:xfrm>
            <a:off x="428625" y="1843088"/>
            <a:ext cx="257175" cy="257175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" y="1893094"/>
            <a:ext cx="157163" cy="1571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7238" y="1853803"/>
            <a:ext cx="180848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Hardware Components </a:t>
            </a:r>
            <a:endParaRPr lang="en-US" sz="1238" dirty="0"/>
          </a:p>
        </p:txBody>
      </p:sp>
      <p:sp>
        <p:nvSpPr>
          <p:cNvPr id="10" name="Text 6"/>
          <p:cNvSpPr/>
          <p:nvPr/>
        </p:nvSpPr>
        <p:spPr>
          <a:xfrm>
            <a:off x="600075" y="2171700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Physical robotic devices and peripherals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600075" y="2343150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Sensors and actuators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600075" y="2514600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Controllers and computing units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600075" y="2686050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Specialized end-effectors and tools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285750" y="3143250"/>
            <a:ext cx="4171950" cy="13001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285750" y="3143250"/>
            <a:ext cx="28575" cy="1300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6" name="Shape 12"/>
          <p:cNvSpPr/>
          <p:nvPr/>
        </p:nvSpPr>
        <p:spPr>
          <a:xfrm>
            <a:off x="428625" y="3286125"/>
            <a:ext cx="257175" cy="257175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86" y="3336131"/>
            <a:ext cx="196453" cy="15716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57238" y="3296841"/>
            <a:ext cx="115028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Software Skills </a:t>
            </a:r>
            <a:endParaRPr lang="en-US" sz="1238" dirty="0"/>
          </a:p>
        </p:txBody>
      </p:sp>
      <p:sp>
        <p:nvSpPr>
          <p:cNvPr id="19" name="Text 14"/>
          <p:cNvSpPr/>
          <p:nvPr/>
        </p:nvSpPr>
        <p:spPr>
          <a:xfrm>
            <a:off x="600075" y="3614738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planning algorithms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600075" y="3786188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Computer vision capabilities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600075" y="3957638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 control logic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600075" y="4129088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models</a:t>
            </a:r>
            <a:endParaRPr lang="en-US" sz="837" dirty="0"/>
          </a:p>
        </p:txBody>
      </p:sp>
      <p:sp>
        <p:nvSpPr>
          <p:cNvPr id="23" name="Shape 18"/>
          <p:cNvSpPr/>
          <p:nvPr/>
        </p:nvSpPr>
        <p:spPr>
          <a:xfrm>
            <a:off x="285750" y="4586288"/>
            <a:ext cx="4171950" cy="13001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4" name="Shape 19"/>
          <p:cNvSpPr/>
          <p:nvPr/>
        </p:nvSpPr>
        <p:spPr>
          <a:xfrm>
            <a:off x="285750" y="4586288"/>
            <a:ext cx="28575" cy="1300163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5" name="Shape 20"/>
          <p:cNvSpPr/>
          <p:nvPr/>
        </p:nvSpPr>
        <p:spPr>
          <a:xfrm>
            <a:off x="428625" y="4729163"/>
            <a:ext cx="257175" cy="257175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09" y="4779169"/>
            <a:ext cx="176808" cy="157163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57238" y="4739878"/>
            <a:ext cx="21289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Bundles (Hardware + Skills) </a:t>
            </a:r>
            <a:endParaRPr lang="en-US" sz="1238" dirty="0"/>
          </a:p>
        </p:txBody>
      </p:sp>
      <p:sp>
        <p:nvSpPr>
          <p:cNvPr id="28" name="Text 22"/>
          <p:cNvSpPr/>
          <p:nvPr/>
        </p:nvSpPr>
        <p:spPr>
          <a:xfrm>
            <a:off x="600075" y="5057775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Pre-configured combinations of hardware and software</a:t>
            </a:r>
            <a:endParaRPr lang="en-US" sz="837" dirty="0"/>
          </a:p>
        </p:txBody>
      </p:sp>
      <p:sp>
        <p:nvSpPr>
          <p:cNvPr id="29" name="Text 23"/>
          <p:cNvSpPr/>
          <p:nvPr/>
        </p:nvSpPr>
        <p:spPr>
          <a:xfrm>
            <a:off x="600075" y="5229225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Ready-to-deploy functional units</a:t>
            </a:r>
            <a:endParaRPr lang="en-US" sz="837" dirty="0"/>
          </a:p>
        </p:txBody>
      </p:sp>
      <p:sp>
        <p:nvSpPr>
          <p:cNvPr id="30" name="Text 24"/>
          <p:cNvSpPr/>
          <p:nvPr/>
        </p:nvSpPr>
        <p:spPr>
          <a:xfrm>
            <a:off x="600075" y="5400675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Optimized for specific industrial applications</a:t>
            </a:r>
            <a:endParaRPr lang="en-US" sz="837" dirty="0"/>
          </a:p>
        </p:txBody>
      </p:sp>
      <p:sp>
        <p:nvSpPr>
          <p:cNvPr id="31" name="Text 25"/>
          <p:cNvSpPr/>
          <p:nvPr/>
        </p:nvSpPr>
        <p:spPr>
          <a:xfrm>
            <a:off x="600075" y="5572125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Tested and validated integrations</a:t>
            </a:r>
            <a:endParaRPr lang="en-US" sz="837" dirty="0"/>
          </a:p>
        </p:txBody>
      </p:sp>
      <p:pic>
        <p:nvPicPr>
          <p:cNvPr id="3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1357313"/>
            <a:ext cx="4171950" cy="2857500"/>
          </a:xfrm>
          <a:prstGeom prst="rect">
            <a:avLst/>
          </a:prstGeom>
        </p:spPr>
      </p:pic>
      <p:sp>
        <p:nvSpPr>
          <p:cNvPr id="33" name="Shape 26"/>
          <p:cNvSpPr/>
          <p:nvPr/>
        </p:nvSpPr>
        <p:spPr>
          <a:xfrm>
            <a:off x="4686300" y="4386263"/>
            <a:ext cx="4171950" cy="1171575"/>
          </a:xfrm>
          <a:prstGeom prst="rect">
            <a:avLst/>
          </a:prstGeom>
          <a:solidFill>
            <a:srgbClr val="1F2937">
              <a:alpha val="50000"/>
            </a:srgbClr>
          </a:solidFill>
          <a:ln/>
        </p:spPr>
      </p:sp>
      <p:sp>
        <p:nvSpPr>
          <p:cNvPr id="34" name="Text 27"/>
          <p:cNvSpPr/>
          <p:nvPr/>
        </p:nvSpPr>
        <p:spPr>
          <a:xfrm>
            <a:off x="4800600" y="4500563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 Onboarding Benefits</a:t>
            </a:r>
            <a:endParaRPr lang="en-US" sz="1046" dirty="0"/>
          </a:p>
        </p:txBody>
      </p:sp>
      <p:sp>
        <p:nvSpPr>
          <p:cNvPr id="35" name="Text 28"/>
          <p:cNvSpPr/>
          <p:nvPr/>
        </p:nvSpPr>
        <p:spPr>
          <a:xfrm>
            <a:off x="4972050" y="475773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Standardized interfaces and documentation</a:t>
            </a:r>
            <a:endParaRPr lang="en-US" sz="837" dirty="0"/>
          </a:p>
        </p:txBody>
      </p:sp>
      <p:sp>
        <p:nvSpPr>
          <p:cNvPr id="36" name="Text 29"/>
          <p:cNvSpPr/>
          <p:nvPr/>
        </p:nvSpPr>
        <p:spPr>
          <a:xfrm>
            <a:off x="4972050" y="492918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Version control and dependency management</a:t>
            </a:r>
            <a:endParaRPr lang="en-US" sz="837" dirty="0"/>
          </a:p>
        </p:txBody>
      </p:sp>
      <p:sp>
        <p:nvSpPr>
          <p:cNvPr id="37" name="Text 30"/>
          <p:cNvSpPr/>
          <p:nvPr/>
        </p:nvSpPr>
        <p:spPr>
          <a:xfrm>
            <a:off x="4972050" y="510063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Simplified discovery and integration</a:t>
            </a:r>
            <a:endParaRPr lang="en-US" sz="837" dirty="0"/>
          </a:p>
        </p:txBody>
      </p:sp>
      <p:sp>
        <p:nvSpPr>
          <p:cNvPr id="38" name="Text 31"/>
          <p:cNvSpPr/>
          <p:nvPr/>
        </p:nvSpPr>
        <p:spPr>
          <a:xfrm>
            <a:off x="4972050" y="527208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Reusability across multiple workcells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593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Onboarding Process Flow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5825"/>
            <a:ext cx="2213028" cy="2857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3857625"/>
            <a:ext cx="4171950" cy="1243013"/>
          </a:xfrm>
          <a:prstGeom prst="rect">
            <a:avLst/>
          </a:prstGeom>
          <a:solidFill>
            <a:srgbClr val="2C3E50">
              <a:alpha val="50000"/>
            </a:srgbClr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3993356"/>
            <a:ext cx="128588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57213" y="3971925"/>
            <a:ext cx="12397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hardware-component/</a:t>
            </a:r>
            <a:endParaRPr lang="en-US" sz="837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" y="4164806"/>
            <a:ext cx="114300" cy="1143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85800" y="4143375"/>
            <a:ext cx="439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docker/</a:t>
            </a:r>
            <a:endParaRPr lang="en-US" sz="837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1" y="4336256"/>
            <a:ext cx="85725" cy="1143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57225" y="4314825"/>
            <a:ext cx="5726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Dockerfile</a:t>
            </a:r>
            <a:endParaRPr lang="en-US" sz="837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81" y="4507706"/>
            <a:ext cx="85725" cy="11430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57225" y="4486275"/>
            <a:ext cx="11483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docker-compose.yml</a:t>
            </a:r>
            <a:endParaRPr lang="en-US" sz="837" dirty="0"/>
          </a:p>
        </p:txBody>
      </p:sp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781" y="4679156"/>
            <a:ext cx="85725" cy="114300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57225" y="4657725"/>
            <a:ext cx="8009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metadata.json</a:t>
            </a:r>
            <a:endParaRPr lang="en-US" sz="837" dirty="0"/>
          </a:p>
        </p:txBody>
      </p:sp>
      <p:pic>
        <p:nvPicPr>
          <p:cNvPr id="1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81" y="4850606"/>
            <a:ext cx="85725" cy="11430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657225" y="4829175"/>
            <a:ext cx="10847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environment.config</a:t>
            </a:r>
            <a:endParaRPr lang="en-US" sz="837" dirty="0"/>
          </a:p>
        </p:txBody>
      </p:sp>
      <p:sp>
        <p:nvSpPr>
          <p:cNvPr id="18" name="Text 8"/>
          <p:cNvSpPr/>
          <p:nvPr/>
        </p:nvSpPr>
        <p:spPr>
          <a:xfrm>
            <a:off x="4686300" y="885825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 Provider (SP) Role</a:t>
            </a:r>
            <a:endParaRPr lang="en-US" sz="1350" dirty="0"/>
          </a:p>
        </p:txBody>
      </p:sp>
      <p:sp>
        <p:nvSpPr>
          <p:cNvPr id="19" name="Text 9"/>
          <p:cNvSpPr/>
          <p:nvPr/>
        </p:nvSpPr>
        <p:spPr>
          <a:xfrm>
            <a:off x="4686300" y="1259086"/>
            <a:ext cx="17995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Service Provider is the </a:t>
            </a:r>
            <a:endParaRPr lang="en-US" sz="1046" dirty="0"/>
          </a:p>
        </p:txBody>
      </p:sp>
      <p:sp>
        <p:nvSpPr>
          <p:cNvPr id="20" name="Text 10"/>
          <p:cNvSpPr/>
          <p:nvPr/>
        </p:nvSpPr>
        <p:spPr>
          <a:xfrm>
            <a:off x="6485827" y="1259086"/>
            <a:ext cx="13450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role authorized</a:t>
            </a:r>
            <a:endParaRPr lang="en-US" sz="1046" dirty="0"/>
          </a:p>
        </p:txBody>
      </p:sp>
      <p:sp>
        <p:nvSpPr>
          <p:cNvPr id="21" name="Text 11"/>
          <p:cNvSpPr/>
          <p:nvPr/>
        </p:nvSpPr>
        <p:spPr>
          <a:xfrm>
            <a:off x="7830862" y="1259086"/>
            <a:ext cx="7855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onboard </a:t>
            </a:r>
            <a:endParaRPr lang="en-US" sz="1046" dirty="0"/>
          </a:p>
        </p:txBody>
      </p:sp>
      <p:sp>
        <p:nvSpPr>
          <p:cNvPr id="22" name="Text 12"/>
          <p:cNvSpPr/>
          <p:nvPr/>
        </p:nvSpPr>
        <p:spPr>
          <a:xfrm>
            <a:off x="4686300" y="1473398"/>
            <a:ext cx="22484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 components to the platform.</a:t>
            </a:r>
            <a:endParaRPr lang="en-US" sz="1046" dirty="0"/>
          </a:p>
        </p:txBody>
      </p:sp>
      <p:sp>
        <p:nvSpPr>
          <p:cNvPr id="23" name="Shape 13"/>
          <p:cNvSpPr/>
          <p:nvPr/>
        </p:nvSpPr>
        <p:spPr>
          <a:xfrm>
            <a:off x="4686300" y="1793081"/>
            <a:ext cx="4171950" cy="914400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4" name="Shape 14"/>
          <p:cNvSpPr/>
          <p:nvPr/>
        </p:nvSpPr>
        <p:spPr>
          <a:xfrm>
            <a:off x="4686300" y="1793081"/>
            <a:ext cx="28575" cy="91440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5" name="Shape 15"/>
          <p:cNvSpPr/>
          <p:nvPr/>
        </p:nvSpPr>
        <p:spPr>
          <a:xfrm>
            <a:off x="4793456" y="1907381"/>
            <a:ext cx="200025" cy="200025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26" name="Text 16"/>
          <p:cNvSpPr/>
          <p:nvPr/>
        </p:nvSpPr>
        <p:spPr>
          <a:xfrm>
            <a:off x="4793456" y="1907381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sp>
        <p:nvSpPr>
          <p:cNvPr id="27" name="Text 17"/>
          <p:cNvSpPr/>
          <p:nvPr/>
        </p:nvSpPr>
        <p:spPr>
          <a:xfrm>
            <a:off x="5064919" y="1909167"/>
            <a:ext cx="17060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Pull from Git Repository</a:t>
            </a:r>
            <a:endParaRPr lang="en-US" sz="1046" dirty="0"/>
          </a:p>
        </p:txBody>
      </p:sp>
      <p:sp>
        <p:nvSpPr>
          <p:cNvPr id="28" name="Text 18"/>
          <p:cNvSpPr/>
          <p:nvPr/>
        </p:nvSpPr>
        <p:spPr>
          <a:xfrm>
            <a:off x="4793456" y="2171700"/>
            <a:ext cx="39576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 pulls hardware/skills from a Git repository containing all required configuration files.</a:t>
            </a:r>
            <a:endParaRPr lang="en-US" sz="1046" dirty="0"/>
          </a:p>
        </p:txBody>
      </p:sp>
      <p:sp>
        <p:nvSpPr>
          <p:cNvPr id="29" name="Shape 19"/>
          <p:cNvSpPr/>
          <p:nvPr/>
        </p:nvSpPr>
        <p:spPr>
          <a:xfrm>
            <a:off x="4686300" y="2814638"/>
            <a:ext cx="4171950" cy="134302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0" name="Shape 20"/>
          <p:cNvSpPr/>
          <p:nvPr/>
        </p:nvSpPr>
        <p:spPr>
          <a:xfrm>
            <a:off x="4686300" y="2814638"/>
            <a:ext cx="28575" cy="13430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1" name="Shape 21"/>
          <p:cNvSpPr/>
          <p:nvPr/>
        </p:nvSpPr>
        <p:spPr>
          <a:xfrm>
            <a:off x="4793456" y="2928938"/>
            <a:ext cx="200025" cy="200025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32" name="Text 22"/>
          <p:cNvSpPr/>
          <p:nvPr/>
        </p:nvSpPr>
        <p:spPr>
          <a:xfrm>
            <a:off x="4793456" y="2928938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  <p:sp>
        <p:nvSpPr>
          <p:cNvPr id="33" name="Text 23"/>
          <p:cNvSpPr/>
          <p:nvPr/>
        </p:nvSpPr>
        <p:spPr>
          <a:xfrm>
            <a:off x="5064919" y="2930723"/>
            <a:ext cx="16255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Required Files</a:t>
            </a:r>
            <a:endParaRPr lang="en-US" sz="1046" dirty="0"/>
          </a:p>
        </p:txBody>
      </p:sp>
      <p:sp>
        <p:nvSpPr>
          <p:cNvPr id="34" name="Text 24"/>
          <p:cNvSpPr/>
          <p:nvPr/>
        </p:nvSpPr>
        <p:spPr>
          <a:xfrm>
            <a:off x="4793456" y="3193256"/>
            <a:ext cx="39576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Each component folder must contain:</a:t>
            </a:r>
            <a:endParaRPr lang="en-US" sz="1046" dirty="0"/>
          </a:p>
        </p:txBody>
      </p:sp>
      <p:sp>
        <p:nvSpPr>
          <p:cNvPr id="35" name="Text 25"/>
          <p:cNvSpPr/>
          <p:nvPr/>
        </p:nvSpPr>
        <p:spPr>
          <a:xfrm>
            <a:off x="4964906" y="3407569"/>
            <a:ext cx="37861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docker/ directory or script file</a:t>
            </a:r>
            <a:endParaRPr lang="en-US" sz="1046" dirty="0"/>
          </a:p>
        </p:txBody>
      </p:sp>
      <p:sp>
        <p:nvSpPr>
          <p:cNvPr id="36" name="Text 26"/>
          <p:cNvSpPr/>
          <p:nvPr/>
        </p:nvSpPr>
        <p:spPr>
          <a:xfrm>
            <a:off x="4964906" y="3621881"/>
            <a:ext cx="37861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metadata.json with component specifications</a:t>
            </a:r>
            <a:endParaRPr lang="en-US" sz="1046" dirty="0"/>
          </a:p>
        </p:txBody>
      </p:sp>
      <p:sp>
        <p:nvSpPr>
          <p:cNvPr id="37" name="Text 27"/>
          <p:cNvSpPr/>
          <p:nvPr/>
        </p:nvSpPr>
        <p:spPr>
          <a:xfrm>
            <a:off x="4964906" y="3836194"/>
            <a:ext cx="37861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 configuration for SP</a:t>
            </a:r>
            <a:endParaRPr lang="en-US" sz="1046" dirty="0"/>
          </a:p>
        </p:txBody>
      </p:sp>
      <p:sp>
        <p:nvSpPr>
          <p:cNvPr id="38" name="Shape 28"/>
          <p:cNvSpPr/>
          <p:nvPr/>
        </p:nvSpPr>
        <p:spPr>
          <a:xfrm>
            <a:off x="4686300" y="4264819"/>
            <a:ext cx="4171950" cy="914400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9" name="Shape 29"/>
          <p:cNvSpPr/>
          <p:nvPr/>
        </p:nvSpPr>
        <p:spPr>
          <a:xfrm>
            <a:off x="4686300" y="4264819"/>
            <a:ext cx="28575" cy="91440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0" name="Shape 30"/>
          <p:cNvSpPr/>
          <p:nvPr/>
        </p:nvSpPr>
        <p:spPr>
          <a:xfrm>
            <a:off x="4793456" y="4379119"/>
            <a:ext cx="200025" cy="200025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41" name="Text 31"/>
          <p:cNvSpPr/>
          <p:nvPr/>
        </p:nvSpPr>
        <p:spPr>
          <a:xfrm>
            <a:off x="4793456" y="4379119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  <p:sp>
        <p:nvSpPr>
          <p:cNvPr id="42" name="Text 32"/>
          <p:cNvSpPr/>
          <p:nvPr/>
        </p:nvSpPr>
        <p:spPr>
          <a:xfrm>
            <a:off x="5064919" y="4380905"/>
            <a:ext cx="14303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Onboarding Process</a:t>
            </a:r>
            <a:endParaRPr lang="en-US" sz="1046" dirty="0"/>
          </a:p>
        </p:txBody>
      </p:sp>
      <p:sp>
        <p:nvSpPr>
          <p:cNvPr id="43" name="Text 33"/>
          <p:cNvSpPr/>
          <p:nvPr/>
        </p:nvSpPr>
        <p:spPr>
          <a:xfrm>
            <a:off x="4793456" y="4643438"/>
            <a:ext cx="39576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validates files, registers component in database, and creates container images if needed.</a:t>
            </a:r>
            <a:endParaRPr lang="en-US" sz="1046" dirty="0"/>
          </a:p>
        </p:txBody>
      </p:sp>
      <p:sp>
        <p:nvSpPr>
          <p:cNvPr id="44" name="Shape 34"/>
          <p:cNvSpPr/>
          <p:nvPr/>
        </p:nvSpPr>
        <p:spPr>
          <a:xfrm>
            <a:off x="4686300" y="5286375"/>
            <a:ext cx="4171950" cy="914400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45" name="Shape 35"/>
          <p:cNvSpPr/>
          <p:nvPr/>
        </p:nvSpPr>
        <p:spPr>
          <a:xfrm>
            <a:off x="4686300" y="5286375"/>
            <a:ext cx="28575" cy="91440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6" name="Shape 36"/>
          <p:cNvSpPr/>
          <p:nvPr/>
        </p:nvSpPr>
        <p:spPr>
          <a:xfrm>
            <a:off x="4793456" y="5400675"/>
            <a:ext cx="200025" cy="200025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47" name="Text 37"/>
          <p:cNvSpPr/>
          <p:nvPr/>
        </p:nvSpPr>
        <p:spPr>
          <a:xfrm>
            <a:off x="4793456" y="5400675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46" dirty="0"/>
          </a:p>
        </p:txBody>
      </p:sp>
      <p:sp>
        <p:nvSpPr>
          <p:cNvPr id="48" name="Text 38"/>
          <p:cNvSpPr/>
          <p:nvPr/>
        </p:nvSpPr>
        <p:spPr>
          <a:xfrm>
            <a:off x="5064919" y="5402461"/>
            <a:ext cx="14176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Repository Creation</a:t>
            </a:r>
            <a:endParaRPr lang="en-US" sz="1046" dirty="0"/>
          </a:p>
        </p:txBody>
      </p:sp>
      <p:sp>
        <p:nvSpPr>
          <p:cNvPr id="49" name="Text 39"/>
          <p:cNvSpPr/>
          <p:nvPr/>
        </p:nvSpPr>
        <p:spPr>
          <a:xfrm>
            <a:off x="4793456" y="5664994"/>
            <a:ext cx="39576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Upon successful onboarding, a new repository is created in Semaphore for orchestration.</a:t>
            </a:r>
            <a:endParaRPr lang="en-US" sz="104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650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Workcell Setup Interface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5825"/>
            <a:ext cx="4171950" cy="2857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3914775"/>
            <a:ext cx="4171950" cy="628650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4064794"/>
            <a:ext cx="128588" cy="1285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85788" y="4041577"/>
            <a:ext cx="34960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intuitive drag &amp; drop interface enables rapid workcell </a:t>
            </a:r>
            <a:endParaRPr lang="en-US" sz="942" dirty="0"/>
          </a:p>
        </p:txBody>
      </p:sp>
      <p:sp>
        <p:nvSpPr>
          <p:cNvPr id="8" name="Text 3"/>
          <p:cNvSpPr/>
          <p:nvPr/>
        </p:nvSpPr>
        <p:spPr>
          <a:xfrm>
            <a:off x="400050" y="4241602"/>
            <a:ext cx="35082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configuration without requiring programming knowledge.</a:t>
            </a:r>
            <a:endParaRPr lang="en-US" sz="942" dirty="0"/>
          </a:p>
        </p:txBody>
      </p:sp>
      <p:sp>
        <p:nvSpPr>
          <p:cNvPr id="9" name="Text 4"/>
          <p:cNvSpPr/>
          <p:nvPr/>
        </p:nvSpPr>
        <p:spPr>
          <a:xfrm>
            <a:off x="4686300" y="885825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 Workcells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4686300" y="1250156"/>
            <a:ext cx="41719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Workcell tab in the React UI provides a visual environment for configuring automation systems:</a:t>
            </a:r>
            <a:endParaRPr lang="en-US" sz="1046" dirty="0"/>
          </a:p>
        </p:txBody>
      </p:sp>
      <p:sp>
        <p:nvSpPr>
          <p:cNvPr id="11" name="Shape 6"/>
          <p:cNvSpPr/>
          <p:nvPr/>
        </p:nvSpPr>
        <p:spPr>
          <a:xfrm>
            <a:off x="4686300" y="1793081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4686300" y="1793081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3" name="Shape 8"/>
          <p:cNvSpPr/>
          <p:nvPr/>
        </p:nvSpPr>
        <p:spPr>
          <a:xfrm>
            <a:off x="4793456" y="1946672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4" name="Text 9"/>
          <p:cNvSpPr/>
          <p:nvPr/>
        </p:nvSpPr>
        <p:spPr>
          <a:xfrm>
            <a:off x="4793456" y="194667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5079206" y="1900238"/>
            <a:ext cx="177407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Drag &amp; Drop Hardware</a:t>
            </a:r>
            <a:endParaRPr lang="en-US" sz="1238" dirty="0"/>
          </a:p>
        </p:txBody>
      </p:sp>
      <p:sp>
        <p:nvSpPr>
          <p:cNvPr id="16" name="Text 11"/>
          <p:cNvSpPr/>
          <p:nvPr/>
        </p:nvSpPr>
        <p:spPr>
          <a:xfrm>
            <a:off x="4793456" y="2207419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Onboarded hardware components appear in the left panel and can be dragged onto the canvas to build a complete workcell.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4686300" y="2764631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4686300" y="2764631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9" name="Shape 14"/>
          <p:cNvSpPr/>
          <p:nvPr/>
        </p:nvSpPr>
        <p:spPr>
          <a:xfrm>
            <a:off x="4793456" y="2918222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0" name="Text 15"/>
          <p:cNvSpPr/>
          <p:nvPr/>
        </p:nvSpPr>
        <p:spPr>
          <a:xfrm>
            <a:off x="4793456" y="291822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5079206" y="2871788"/>
            <a:ext cx="162916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Properties</a:t>
            </a:r>
            <a:endParaRPr lang="en-US" sz="1238" dirty="0"/>
          </a:p>
        </p:txBody>
      </p:sp>
      <p:sp>
        <p:nvSpPr>
          <p:cNvPr id="22" name="Text 17"/>
          <p:cNvSpPr/>
          <p:nvPr/>
        </p:nvSpPr>
        <p:spPr>
          <a:xfrm>
            <a:off x="4793456" y="3178969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Each hardware component can be configured with specific properties (IP address, port, etc.) as allowed by the Service Provider.</a:t>
            </a:r>
            <a:endParaRPr lang="en-US" sz="837" dirty="0"/>
          </a:p>
        </p:txBody>
      </p:sp>
      <p:sp>
        <p:nvSpPr>
          <p:cNvPr id="23" name="Shape 18"/>
          <p:cNvSpPr/>
          <p:nvPr/>
        </p:nvSpPr>
        <p:spPr>
          <a:xfrm>
            <a:off x="4686300" y="3736181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4" name="Shape 19"/>
          <p:cNvSpPr/>
          <p:nvPr/>
        </p:nvSpPr>
        <p:spPr>
          <a:xfrm>
            <a:off x="4686300" y="3736181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5" name="Shape 20"/>
          <p:cNvSpPr/>
          <p:nvPr/>
        </p:nvSpPr>
        <p:spPr>
          <a:xfrm>
            <a:off x="4793456" y="3889772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6" name="Text 21"/>
          <p:cNvSpPr/>
          <p:nvPr/>
        </p:nvSpPr>
        <p:spPr>
          <a:xfrm>
            <a:off x="4793456" y="388977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5079206" y="3843338"/>
            <a:ext cx="19199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Host System Integration</a:t>
            </a:r>
            <a:endParaRPr lang="en-US" sz="1238" dirty="0"/>
          </a:p>
        </p:txBody>
      </p:sp>
      <p:sp>
        <p:nvSpPr>
          <p:cNvPr id="28" name="Text 23"/>
          <p:cNvSpPr/>
          <p:nvPr/>
        </p:nvSpPr>
        <p:spPr>
          <a:xfrm>
            <a:off x="4793456" y="4150519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host system is automatically added to each workcell to manage communication and coordination between components.</a:t>
            </a:r>
            <a:endParaRPr lang="en-US" sz="837" dirty="0"/>
          </a:p>
        </p:txBody>
      </p:sp>
      <p:sp>
        <p:nvSpPr>
          <p:cNvPr id="29" name="Shape 24"/>
          <p:cNvSpPr/>
          <p:nvPr/>
        </p:nvSpPr>
        <p:spPr>
          <a:xfrm>
            <a:off x="4686300" y="4707731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0" name="Shape 25"/>
          <p:cNvSpPr/>
          <p:nvPr/>
        </p:nvSpPr>
        <p:spPr>
          <a:xfrm>
            <a:off x="4686300" y="4707731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1" name="Shape 26"/>
          <p:cNvSpPr/>
          <p:nvPr/>
        </p:nvSpPr>
        <p:spPr>
          <a:xfrm>
            <a:off x="4793456" y="4861322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2" name="Text 27"/>
          <p:cNvSpPr/>
          <p:nvPr/>
        </p:nvSpPr>
        <p:spPr>
          <a:xfrm>
            <a:off x="4793456" y="486132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33" name="Text 28"/>
          <p:cNvSpPr/>
          <p:nvPr/>
        </p:nvSpPr>
        <p:spPr>
          <a:xfrm>
            <a:off x="5079206" y="4814888"/>
            <a:ext cx="16997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Inventory Generation</a:t>
            </a:r>
            <a:endParaRPr lang="en-US" sz="1238" dirty="0"/>
          </a:p>
        </p:txBody>
      </p:sp>
      <p:sp>
        <p:nvSpPr>
          <p:cNvPr id="34" name="Text 29"/>
          <p:cNvSpPr/>
          <p:nvPr/>
        </p:nvSpPr>
        <p:spPr>
          <a:xfrm>
            <a:off x="4793456" y="5122069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a workcell is created, an inventory is automatically generated in Semaphore and stored in PostgreSQL for orchestration.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079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Functional Workcell Creation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5825"/>
            <a:ext cx="3807563" cy="250031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3557588"/>
            <a:ext cx="4171950" cy="1600200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00050" y="3671888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Workcell Creation Process</a:t>
            </a:r>
            <a:endParaRPr lang="en-US" sz="1046" dirty="0"/>
          </a:p>
        </p:txBody>
      </p:sp>
      <p:sp>
        <p:nvSpPr>
          <p:cNvPr id="7" name="Shape 3"/>
          <p:cNvSpPr/>
          <p:nvPr/>
        </p:nvSpPr>
        <p:spPr>
          <a:xfrm>
            <a:off x="400050" y="3929063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8" name="Text 4"/>
          <p:cNvSpPr/>
          <p:nvPr/>
        </p:nvSpPr>
        <p:spPr>
          <a:xfrm>
            <a:off x="400050" y="3929063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671513" y="3929063"/>
            <a:ext cx="25514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new workcell tab in the React UI</a:t>
            </a:r>
            <a:endParaRPr lang="en-US" sz="1046" dirty="0"/>
          </a:p>
        </p:txBody>
      </p:sp>
      <p:sp>
        <p:nvSpPr>
          <p:cNvPr id="10" name="Shape 6"/>
          <p:cNvSpPr/>
          <p:nvPr/>
        </p:nvSpPr>
        <p:spPr>
          <a:xfrm>
            <a:off x="400050" y="4229100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1" name="Text 7"/>
          <p:cNvSpPr/>
          <p:nvPr/>
        </p:nvSpPr>
        <p:spPr>
          <a:xfrm>
            <a:off x="400050" y="4229100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671513" y="4229100"/>
            <a:ext cx="247503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and configure required agents</a:t>
            </a:r>
            <a:endParaRPr lang="en-US" sz="1046" dirty="0"/>
          </a:p>
        </p:txBody>
      </p:sp>
      <p:sp>
        <p:nvSpPr>
          <p:cNvPr id="13" name="Shape 9"/>
          <p:cNvSpPr/>
          <p:nvPr/>
        </p:nvSpPr>
        <p:spPr>
          <a:xfrm>
            <a:off x="400050" y="4529138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4" name="Text 10"/>
          <p:cNvSpPr/>
          <p:nvPr/>
        </p:nvSpPr>
        <p:spPr>
          <a:xfrm>
            <a:off x="400050" y="4529138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  <p:sp>
        <p:nvSpPr>
          <p:cNvPr id="15" name="Text 11"/>
          <p:cNvSpPr/>
          <p:nvPr/>
        </p:nvSpPr>
        <p:spPr>
          <a:xfrm>
            <a:off x="671513" y="4529138"/>
            <a:ext cx="289380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agent relationships and interactions</a:t>
            </a:r>
            <a:endParaRPr lang="en-US" sz="1046" dirty="0"/>
          </a:p>
        </p:txBody>
      </p:sp>
      <p:sp>
        <p:nvSpPr>
          <p:cNvPr id="16" name="Shape 12"/>
          <p:cNvSpPr/>
          <p:nvPr/>
        </p:nvSpPr>
        <p:spPr>
          <a:xfrm>
            <a:off x="400050" y="4829175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7" name="Text 13"/>
          <p:cNvSpPr/>
          <p:nvPr/>
        </p:nvSpPr>
        <p:spPr>
          <a:xfrm>
            <a:off x="400050" y="4829175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46" dirty="0"/>
          </a:p>
        </p:txBody>
      </p:sp>
      <p:sp>
        <p:nvSpPr>
          <p:cNvPr id="18" name="Text 14"/>
          <p:cNvSpPr/>
          <p:nvPr/>
        </p:nvSpPr>
        <p:spPr>
          <a:xfrm>
            <a:off x="671513" y="4829175"/>
            <a:ext cx="323840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Save workcell configuration for pipeline creation</a:t>
            </a:r>
            <a:endParaRPr lang="en-US" sz="1046" dirty="0"/>
          </a:p>
        </p:txBody>
      </p:sp>
      <p:sp>
        <p:nvSpPr>
          <p:cNvPr id="19" name="Text 15"/>
          <p:cNvSpPr/>
          <p:nvPr/>
        </p:nvSpPr>
        <p:spPr>
          <a:xfrm>
            <a:off x="4686300" y="885825"/>
            <a:ext cx="41719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Integrators (SIs) create functional workcells by combining onboarded hardware and skills into agents. Each agent represents a specific component in the robotics system with defined capabilities and interfaces.</a:t>
            </a:r>
            <a:endParaRPr lang="en-US" sz="1046" dirty="0"/>
          </a:p>
        </p:txBody>
      </p:sp>
      <p:sp>
        <p:nvSpPr>
          <p:cNvPr id="20" name="Text 16"/>
          <p:cNvSpPr/>
          <p:nvPr/>
        </p:nvSpPr>
        <p:spPr>
          <a:xfrm>
            <a:off x="4686300" y="1914525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Agent Types</a:t>
            </a:r>
            <a:endParaRPr lang="en-US" sz="1350" dirty="0"/>
          </a:p>
        </p:txBody>
      </p:sp>
      <p:sp>
        <p:nvSpPr>
          <p:cNvPr id="21" name="Shape 17"/>
          <p:cNvSpPr/>
          <p:nvPr/>
        </p:nvSpPr>
        <p:spPr>
          <a:xfrm>
            <a:off x="4686300" y="2278856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2" name="Shape 18"/>
          <p:cNvSpPr/>
          <p:nvPr/>
        </p:nvSpPr>
        <p:spPr>
          <a:xfrm>
            <a:off x="4686300" y="2278856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3" name="Shape 19"/>
          <p:cNvSpPr/>
          <p:nvPr/>
        </p:nvSpPr>
        <p:spPr>
          <a:xfrm>
            <a:off x="4793456" y="2396728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86" y="2425303"/>
            <a:ext cx="196453" cy="157163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5079206" y="2386013"/>
            <a:ext cx="105724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Robot Agents </a:t>
            </a:r>
            <a:endParaRPr lang="en-US" sz="1238" dirty="0"/>
          </a:p>
        </p:txBody>
      </p:sp>
      <p:sp>
        <p:nvSpPr>
          <p:cNvPr id="26" name="Text 21"/>
          <p:cNvSpPr/>
          <p:nvPr/>
        </p:nvSpPr>
        <p:spPr>
          <a:xfrm>
            <a:off x="4793456" y="2693194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Physical robot hardware with movement capabilities and control interfaces</a:t>
            </a:r>
            <a:endParaRPr lang="en-US" sz="837" dirty="0"/>
          </a:p>
        </p:txBody>
      </p:sp>
      <p:sp>
        <p:nvSpPr>
          <p:cNvPr id="27" name="Shape 22"/>
          <p:cNvSpPr/>
          <p:nvPr/>
        </p:nvSpPr>
        <p:spPr>
          <a:xfrm>
            <a:off x="4686300" y="3250406"/>
            <a:ext cx="4171950" cy="6929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8" name="Shape 23"/>
          <p:cNvSpPr/>
          <p:nvPr/>
        </p:nvSpPr>
        <p:spPr>
          <a:xfrm>
            <a:off x="4686300" y="3250406"/>
            <a:ext cx="28575" cy="69294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9" name="Shape 24"/>
          <p:cNvSpPr/>
          <p:nvPr/>
        </p:nvSpPr>
        <p:spPr>
          <a:xfrm>
            <a:off x="4793456" y="3368278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209" y="3396853"/>
            <a:ext cx="176808" cy="157163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5079206" y="3357563"/>
            <a:ext cx="11207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Sensor Agents </a:t>
            </a:r>
            <a:endParaRPr lang="en-US" sz="1238" dirty="0"/>
          </a:p>
        </p:txBody>
      </p:sp>
      <p:sp>
        <p:nvSpPr>
          <p:cNvPr id="32" name="Text 26"/>
          <p:cNvSpPr/>
          <p:nvPr/>
        </p:nvSpPr>
        <p:spPr>
          <a:xfrm>
            <a:off x="4793456" y="3664744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collection devices providing environmental awareness and feedback</a:t>
            </a:r>
            <a:endParaRPr lang="en-US" sz="837" dirty="0"/>
          </a:p>
        </p:txBody>
      </p:sp>
      <p:sp>
        <p:nvSpPr>
          <p:cNvPr id="33" name="Shape 27"/>
          <p:cNvSpPr/>
          <p:nvPr/>
        </p:nvSpPr>
        <p:spPr>
          <a:xfrm>
            <a:off x="4686300" y="4050506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4" name="Shape 28"/>
          <p:cNvSpPr/>
          <p:nvPr/>
        </p:nvSpPr>
        <p:spPr>
          <a:xfrm>
            <a:off x="4686300" y="4050506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5" name="Shape 29"/>
          <p:cNvSpPr/>
          <p:nvPr/>
        </p:nvSpPr>
        <p:spPr>
          <a:xfrm>
            <a:off x="4793456" y="4168378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386" y="4196953"/>
            <a:ext cx="196453" cy="157163"/>
          </a:xfrm>
          <a:prstGeom prst="rect">
            <a:avLst/>
          </a:prstGeom>
        </p:spPr>
      </p:pic>
      <p:sp>
        <p:nvSpPr>
          <p:cNvPr id="37" name="Text 30"/>
          <p:cNvSpPr/>
          <p:nvPr/>
        </p:nvSpPr>
        <p:spPr>
          <a:xfrm>
            <a:off x="5079206" y="4157663"/>
            <a:ext cx="9190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Skill Agents </a:t>
            </a:r>
            <a:endParaRPr lang="en-US" sz="1238" dirty="0"/>
          </a:p>
        </p:txBody>
      </p:sp>
      <p:sp>
        <p:nvSpPr>
          <p:cNvPr id="38" name="Text 31"/>
          <p:cNvSpPr/>
          <p:nvPr/>
        </p:nvSpPr>
        <p:spPr>
          <a:xfrm>
            <a:off x="4793456" y="4464844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modules providing specific capabilities like path planning, object recognition, or grasping</a:t>
            </a:r>
            <a:endParaRPr lang="en-US" sz="837" dirty="0"/>
          </a:p>
        </p:txBody>
      </p:sp>
      <p:sp>
        <p:nvSpPr>
          <p:cNvPr id="39" name="Shape 32"/>
          <p:cNvSpPr/>
          <p:nvPr/>
        </p:nvSpPr>
        <p:spPr>
          <a:xfrm>
            <a:off x="4686300" y="5022056"/>
            <a:ext cx="4171950" cy="6929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40" name="Shape 33"/>
          <p:cNvSpPr/>
          <p:nvPr/>
        </p:nvSpPr>
        <p:spPr>
          <a:xfrm>
            <a:off x="4686300" y="5022056"/>
            <a:ext cx="28575" cy="69294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1" name="Shape 34"/>
          <p:cNvSpPr/>
          <p:nvPr/>
        </p:nvSpPr>
        <p:spPr>
          <a:xfrm>
            <a:off x="4793456" y="5139928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4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5168503"/>
            <a:ext cx="157163" cy="15716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5079206" y="5129213"/>
            <a:ext cx="91375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Tool Agents </a:t>
            </a:r>
            <a:endParaRPr lang="en-US" sz="1238" dirty="0"/>
          </a:p>
        </p:txBody>
      </p:sp>
      <p:sp>
        <p:nvSpPr>
          <p:cNvPr id="44" name="Text 36"/>
          <p:cNvSpPr/>
          <p:nvPr/>
        </p:nvSpPr>
        <p:spPr>
          <a:xfrm>
            <a:off x="4793456" y="5436394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 effectors and specialized equipment for specific tasks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Pipeline Creation &amp; Execution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285875"/>
            <a:ext cx="3530715" cy="2286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565640" y="4171950"/>
            <a:ext cx="848292" cy="178594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02" y="4211241"/>
            <a:ext cx="87511" cy="1000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24588" y="4193381"/>
            <a:ext cx="6464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Tree</a:t>
            </a:r>
            <a:endParaRPr lang="en-US" sz="732" dirty="0"/>
          </a:p>
        </p:txBody>
      </p:sp>
      <p:sp>
        <p:nvSpPr>
          <p:cNvPr id="8" name="Shape 3"/>
          <p:cNvSpPr/>
          <p:nvPr/>
        </p:nvSpPr>
        <p:spPr>
          <a:xfrm>
            <a:off x="1449651" y="4171950"/>
            <a:ext cx="779785" cy="178594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514" y="4211241"/>
            <a:ext cx="125016" cy="1000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46104" y="4193381"/>
            <a:ext cx="54046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Semaphore</a:t>
            </a:r>
            <a:endParaRPr lang="en-US" sz="732" dirty="0"/>
          </a:p>
        </p:txBody>
      </p:sp>
      <p:sp>
        <p:nvSpPr>
          <p:cNvPr id="11" name="Shape 5"/>
          <p:cNvSpPr/>
          <p:nvPr/>
        </p:nvSpPr>
        <p:spPr>
          <a:xfrm>
            <a:off x="2265155" y="4171950"/>
            <a:ext cx="569965" cy="178594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017" y="4211241"/>
            <a:ext cx="112514" cy="1000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449106" y="4193381"/>
            <a:ext cx="34315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Ansible</a:t>
            </a:r>
            <a:endParaRPr lang="en-US" sz="732" dirty="0"/>
          </a:p>
        </p:txBody>
      </p:sp>
      <p:sp>
        <p:nvSpPr>
          <p:cNvPr id="14" name="Shape 7"/>
          <p:cNvSpPr/>
          <p:nvPr/>
        </p:nvSpPr>
        <p:spPr>
          <a:xfrm>
            <a:off x="2870839" y="4171950"/>
            <a:ext cx="749480" cy="178594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701" y="4211241"/>
            <a:ext cx="87511" cy="10001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029787" y="4193381"/>
            <a:ext cx="54766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</a:t>
            </a:r>
            <a:endParaRPr lang="en-US" sz="732" dirty="0"/>
          </a:p>
        </p:txBody>
      </p:sp>
      <p:sp>
        <p:nvSpPr>
          <p:cNvPr id="17" name="Shape 9"/>
          <p:cNvSpPr/>
          <p:nvPr/>
        </p:nvSpPr>
        <p:spPr>
          <a:xfrm>
            <a:off x="3656037" y="4171950"/>
            <a:ext cx="443164" cy="178594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8900" y="4211241"/>
            <a:ext cx="75009" cy="100013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3802484" y="4193381"/>
            <a:ext cx="2538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</a:t>
            </a:r>
            <a:endParaRPr lang="en-US" sz="732" dirty="0"/>
          </a:p>
        </p:txBody>
      </p:sp>
      <p:sp>
        <p:nvSpPr>
          <p:cNvPr id="20" name="Shape 11"/>
          <p:cNvSpPr/>
          <p:nvPr/>
        </p:nvSpPr>
        <p:spPr>
          <a:xfrm>
            <a:off x="4657725" y="980117"/>
            <a:ext cx="4271963" cy="6786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1" name="Shape 12"/>
          <p:cNvSpPr/>
          <p:nvPr/>
        </p:nvSpPr>
        <p:spPr>
          <a:xfrm>
            <a:off x="4657725" y="980117"/>
            <a:ext cx="28575" cy="67865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2" name="Shape 13"/>
          <p:cNvSpPr/>
          <p:nvPr/>
        </p:nvSpPr>
        <p:spPr>
          <a:xfrm>
            <a:off x="4729163" y="1065842"/>
            <a:ext cx="185738" cy="185738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23" name="Text 14"/>
          <p:cNvSpPr/>
          <p:nvPr/>
        </p:nvSpPr>
        <p:spPr>
          <a:xfrm>
            <a:off x="4729163" y="1065842"/>
            <a:ext cx="18573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sp>
        <p:nvSpPr>
          <p:cNvPr id="24" name="Text 15"/>
          <p:cNvSpPr/>
          <p:nvPr/>
        </p:nvSpPr>
        <p:spPr>
          <a:xfrm>
            <a:off x="4972050" y="1051554"/>
            <a:ext cx="1980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Behavior Tree Arrangement </a:t>
            </a:r>
            <a:endParaRPr lang="en-US" sz="1046" dirty="0"/>
          </a:p>
        </p:txBody>
      </p:sp>
      <p:sp>
        <p:nvSpPr>
          <p:cNvPr id="25" name="Text 16"/>
          <p:cNvSpPr/>
          <p:nvPr/>
        </p:nvSpPr>
        <p:spPr>
          <a:xfrm>
            <a:off x="4729163" y="1301586"/>
            <a:ext cx="4129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Skills are arranged into a Behavior Tree (BT) structure defining task sequences, decision points, and error handling strategies.</a:t>
            </a:r>
            <a:endParaRPr lang="en-US" sz="732" dirty="0"/>
          </a:p>
        </p:txBody>
      </p:sp>
      <p:sp>
        <p:nvSpPr>
          <p:cNvPr id="26" name="Shape 17"/>
          <p:cNvSpPr/>
          <p:nvPr/>
        </p:nvSpPr>
        <p:spPr>
          <a:xfrm>
            <a:off x="4657725" y="1967378"/>
            <a:ext cx="4271963" cy="6786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7" name="Shape 18"/>
          <p:cNvSpPr/>
          <p:nvPr/>
        </p:nvSpPr>
        <p:spPr>
          <a:xfrm>
            <a:off x="4657725" y="1967378"/>
            <a:ext cx="28575" cy="67865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8" name="Shape 19"/>
          <p:cNvSpPr/>
          <p:nvPr/>
        </p:nvSpPr>
        <p:spPr>
          <a:xfrm>
            <a:off x="4729163" y="2053103"/>
            <a:ext cx="185738" cy="185738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29" name="Text 20"/>
          <p:cNvSpPr/>
          <p:nvPr/>
        </p:nvSpPr>
        <p:spPr>
          <a:xfrm>
            <a:off x="4729163" y="2053103"/>
            <a:ext cx="18573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  <p:sp>
        <p:nvSpPr>
          <p:cNvPr id="30" name="Text 21"/>
          <p:cNvSpPr/>
          <p:nvPr/>
        </p:nvSpPr>
        <p:spPr>
          <a:xfrm>
            <a:off x="4972050" y="2038815"/>
            <a:ext cx="154807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Orchestration Trigger </a:t>
            </a:r>
            <a:endParaRPr lang="en-US" sz="1046" dirty="0"/>
          </a:p>
        </p:txBody>
      </p:sp>
      <p:sp>
        <p:nvSpPr>
          <p:cNvPr id="31" name="Text 22"/>
          <p:cNvSpPr/>
          <p:nvPr/>
        </p:nvSpPr>
        <p:spPr>
          <a:xfrm>
            <a:off x="4729163" y="2288846"/>
            <a:ext cx="4129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Task triggers Semaphore Ansible to orchestrate the host machine using repository data, inventory, and configuration parameters.</a:t>
            </a:r>
            <a:endParaRPr lang="en-US" sz="732" dirty="0"/>
          </a:p>
        </p:txBody>
      </p:sp>
      <p:sp>
        <p:nvSpPr>
          <p:cNvPr id="32" name="Shape 23"/>
          <p:cNvSpPr/>
          <p:nvPr/>
        </p:nvSpPr>
        <p:spPr>
          <a:xfrm>
            <a:off x="4657725" y="2954638"/>
            <a:ext cx="4271963" cy="6786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3" name="Shape 24"/>
          <p:cNvSpPr/>
          <p:nvPr/>
        </p:nvSpPr>
        <p:spPr>
          <a:xfrm>
            <a:off x="4657725" y="2954638"/>
            <a:ext cx="28575" cy="67865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4" name="Shape 25"/>
          <p:cNvSpPr/>
          <p:nvPr/>
        </p:nvSpPr>
        <p:spPr>
          <a:xfrm>
            <a:off x="4729163" y="3040363"/>
            <a:ext cx="185738" cy="185738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35" name="Text 26"/>
          <p:cNvSpPr/>
          <p:nvPr/>
        </p:nvSpPr>
        <p:spPr>
          <a:xfrm>
            <a:off x="4729163" y="3040363"/>
            <a:ext cx="18573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  <p:sp>
        <p:nvSpPr>
          <p:cNvPr id="36" name="Text 27"/>
          <p:cNvSpPr/>
          <p:nvPr/>
        </p:nvSpPr>
        <p:spPr>
          <a:xfrm>
            <a:off x="4972050" y="3026076"/>
            <a:ext cx="110485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Status Tracking </a:t>
            </a:r>
            <a:endParaRPr lang="en-US" sz="1046" dirty="0"/>
          </a:p>
        </p:txBody>
      </p:sp>
      <p:sp>
        <p:nvSpPr>
          <p:cNvPr id="37" name="Text 28"/>
          <p:cNvSpPr/>
          <p:nvPr/>
        </p:nvSpPr>
        <p:spPr>
          <a:xfrm>
            <a:off x="4729163" y="3276107"/>
            <a:ext cx="4129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Orchestration status and pipeline details are stored in PostgreSQL, cached in Redis, and available through the React UI.</a:t>
            </a:r>
            <a:endParaRPr lang="en-US" sz="732" dirty="0"/>
          </a:p>
        </p:txBody>
      </p:sp>
      <p:sp>
        <p:nvSpPr>
          <p:cNvPr id="38" name="Shape 29"/>
          <p:cNvSpPr/>
          <p:nvPr/>
        </p:nvSpPr>
        <p:spPr>
          <a:xfrm>
            <a:off x="4657725" y="3941899"/>
            <a:ext cx="4271963" cy="6786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9" name="Shape 30"/>
          <p:cNvSpPr/>
          <p:nvPr/>
        </p:nvSpPr>
        <p:spPr>
          <a:xfrm>
            <a:off x="4657725" y="3941899"/>
            <a:ext cx="28575" cy="67865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0" name="Shape 31"/>
          <p:cNvSpPr/>
          <p:nvPr/>
        </p:nvSpPr>
        <p:spPr>
          <a:xfrm>
            <a:off x="4729163" y="4027624"/>
            <a:ext cx="185738" cy="185738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41" name="Text 32"/>
          <p:cNvSpPr/>
          <p:nvPr/>
        </p:nvSpPr>
        <p:spPr>
          <a:xfrm>
            <a:off x="4729163" y="4027624"/>
            <a:ext cx="18573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46" dirty="0"/>
          </a:p>
        </p:txBody>
      </p:sp>
      <p:sp>
        <p:nvSpPr>
          <p:cNvPr id="42" name="Text 33"/>
          <p:cNvSpPr/>
          <p:nvPr/>
        </p:nvSpPr>
        <p:spPr>
          <a:xfrm>
            <a:off x="4972050" y="4013336"/>
            <a:ext cx="131018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Pipeline Execution </a:t>
            </a:r>
            <a:endParaRPr lang="en-US" sz="1046" dirty="0"/>
          </a:p>
        </p:txBody>
      </p:sp>
      <p:sp>
        <p:nvSpPr>
          <p:cNvPr id="43" name="Text 34"/>
          <p:cNvSpPr/>
          <p:nvPr/>
        </p:nvSpPr>
        <p:spPr>
          <a:xfrm>
            <a:off x="4729163" y="4263368"/>
            <a:ext cx="4129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Operator can run the workcell pipeline, monitor execution in real-time, and access logs and metrics.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7081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Workflow Summary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5825"/>
            <a:ext cx="4171950" cy="32146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4214813"/>
            <a:ext cx="4171950" cy="1343025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00050" y="4329113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System Interactions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71500" y="458628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 repositories provide source components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571500" y="475773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Semaphore manages CI/CD pipelines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71500" y="492918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Ansible handles deployment and configuration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71500" y="510063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 stores persistent data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71500" y="527208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 enables real-time communication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4686300" y="885825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End-to-End Process Flow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4686300" y="1250156"/>
            <a:ext cx="4171950" cy="892969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4686300" y="1250156"/>
            <a:ext cx="28575" cy="89296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5" name="Text 11"/>
          <p:cNvSpPr/>
          <p:nvPr/>
        </p:nvSpPr>
        <p:spPr>
          <a:xfrm>
            <a:off x="4793456" y="1357313"/>
            <a:ext cx="39576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Component Onboarding</a:t>
            </a:r>
            <a:endParaRPr lang="en-US" sz="1238" dirty="0"/>
          </a:p>
        </p:txBody>
      </p:sp>
      <p:sp>
        <p:nvSpPr>
          <p:cNvPr id="16" name="Shape 12"/>
          <p:cNvSpPr/>
          <p:nvPr/>
        </p:nvSpPr>
        <p:spPr>
          <a:xfrm>
            <a:off x="4793456" y="1664494"/>
            <a:ext cx="246208" cy="200025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4793456" y="1664494"/>
            <a:ext cx="246208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5075383" y="1685925"/>
            <a:ext cx="33976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Service Provider pulls hardware/skills from Git repositories and 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4793456" y="1871663"/>
            <a:ext cx="17005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onboards them to the platform.</a:t>
            </a:r>
            <a:endParaRPr lang="en-US" sz="837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81" y="2293144"/>
            <a:ext cx="128588" cy="171450"/>
          </a:xfrm>
          <a:prstGeom prst="rect">
            <a:avLst/>
          </a:prstGeom>
        </p:spPr>
      </p:pic>
      <p:sp>
        <p:nvSpPr>
          <p:cNvPr id="21" name="Shape 16"/>
          <p:cNvSpPr/>
          <p:nvPr/>
        </p:nvSpPr>
        <p:spPr>
          <a:xfrm>
            <a:off x="4686300" y="2543175"/>
            <a:ext cx="4171950" cy="892969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4686300" y="2543175"/>
            <a:ext cx="28575" cy="89296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3" name="Text 18"/>
          <p:cNvSpPr/>
          <p:nvPr/>
        </p:nvSpPr>
        <p:spPr>
          <a:xfrm>
            <a:off x="4793456" y="2650331"/>
            <a:ext cx="39576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Workcell Configuration</a:t>
            </a:r>
            <a:endParaRPr lang="en-US" sz="1238" dirty="0"/>
          </a:p>
        </p:txBody>
      </p:sp>
      <p:sp>
        <p:nvSpPr>
          <p:cNvPr id="24" name="Shape 19"/>
          <p:cNvSpPr/>
          <p:nvPr/>
        </p:nvSpPr>
        <p:spPr>
          <a:xfrm>
            <a:off x="4793456" y="2957513"/>
            <a:ext cx="215819" cy="200025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4793456" y="2957513"/>
            <a:ext cx="215819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5044994" y="2978944"/>
            <a:ext cx="36330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 Integrator uses the drag &amp; drop interface to build workcells 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4793456" y="3164681"/>
            <a:ext cx="16157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onboarded components.</a:t>
            </a:r>
            <a:endParaRPr lang="en-US" sz="837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981" y="3586163"/>
            <a:ext cx="128588" cy="17145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4686300" y="3836194"/>
            <a:ext cx="4171950" cy="892969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0" name="Shape 24"/>
          <p:cNvSpPr/>
          <p:nvPr/>
        </p:nvSpPr>
        <p:spPr>
          <a:xfrm>
            <a:off x="4686300" y="3836194"/>
            <a:ext cx="28575" cy="89296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1" name="Text 25"/>
          <p:cNvSpPr/>
          <p:nvPr/>
        </p:nvSpPr>
        <p:spPr>
          <a:xfrm>
            <a:off x="4793456" y="3943350"/>
            <a:ext cx="39576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Agent Creation</a:t>
            </a:r>
            <a:endParaRPr lang="en-US" sz="1238" dirty="0"/>
          </a:p>
        </p:txBody>
      </p:sp>
      <p:sp>
        <p:nvSpPr>
          <p:cNvPr id="32" name="Shape 26"/>
          <p:cNvSpPr/>
          <p:nvPr/>
        </p:nvSpPr>
        <p:spPr>
          <a:xfrm>
            <a:off x="4793456" y="4250531"/>
            <a:ext cx="215819" cy="200025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sp>
        <p:nvSpPr>
          <p:cNvPr id="33" name="Text 27"/>
          <p:cNvSpPr/>
          <p:nvPr/>
        </p:nvSpPr>
        <p:spPr>
          <a:xfrm>
            <a:off x="4793456" y="4250531"/>
            <a:ext cx="215819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endParaRPr lang="en-US" sz="837" dirty="0"/>
          </a:p>
        </p:txBody>
      </p:sp>
      <p:sp>
        <p:nvSpPr>
          <p:cNvPr id="34" name="Text 28"/>
          <p:cNvSpPr/>
          <p:nvPr/>
        </p:nvSpPr>
        <p:spPr>
          <a:xfrm>
            <a:off x="5044994" y="4271963"/>
            <a:ext cx="36204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 Integrator defines agents (robots, sensors, skills, tools) and 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93456" y="4457700"/>
            <a:ext cx="10068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their relationships.</a:t>
            </a:r>
            <a:endParaRPr lang="en-US" sz="837" dirty="0"/>
          </a:p>
        </p:txBody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981" y="4879181"/>
            <a:ext cx="128588" cy="171450"/>
          </a:xfrm>
          <a:prstGeom prst="rect">
            <a:avLst/>
          </a:prstGeom>
        </p:spPr>
      </p:pic>
      <p:sp>
        <p:nvSpPr>
          <p:cNvPr id="37" name="Shape 30"/>
          <p:cNvSpPr/>
          <p:nvPr/>
        </p:nvSpPr>
        <p:spPr>
          <a:xfrm>
            <a:off x="4686300" y="5129213"/>
            <a:ext cx="4171950" cy="892969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8" name="Shape 31"/>
          <p:cNvSpPr/>
          <p:nvPr/>
        </p:nvSpPr>
        <p:spPr>
          <a:xfrm>
            <a:off x="4686300" y="5129213"/>
            <a:ext cx="28575" cy="89296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9" name="Text 32"/>
          <p:cNvSpPr/>
          <p:nvPr/>
        </p:nvSpPr>
        <p:spPr>
          <a:xfrm>
            <a:off x="4793456" y="5236369"/>
            <a:ext cx="39576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 Pipeline Definition</a:t>
            </a:r>
            <a:endParaRPr lang="en-US" sz="1238" dirty="0"/>
          </a:p>
        </p:txBody>
      </p:sp>
      <p:sp>
        <p:nvSpPr>
          <p:cNvPr id="40" name="Shape 33"/>
          <p:cNvSpPr/>
          <p:nvPr/>
        </p:nvSpPr>
        <p:spPr>
          <a:xfrm>
            <a:off x="4793456" y="5543550"/>
            <a:ext cx="215819" cy="200025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sp>
        <p:nvSpPr>
          <p:cNvPr id="41" name="Text 34"/>
          <p:cNvSpPr/>
          <p:nvPr/>
        </p:nvSpPr>
        <p:spPr>
          <a:xfrm>
            <a:off x="4793456" y="5543550"/>
            <a:ext cx="215819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endParaRPr lang="en-US" sz="837" dirty="0"/>
          </a:p>
        </p:txBody>
      </p:sp>
      <p:sp>
        <p:nvSpPr>
          <p:cNvPr id="42" name="Text 35"/>
          <p:cNvSpPr/>
          <p:nvPr/>
        </p:nvSpPr>
        <p:spPr>
          <a:xfrm>
            <a:off x="5044994" y="5564981"/>
            <a:ext cx="32987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 Integrator arranges skills into Behavior Trees for task </a:t>
            </a:r>
            <a:endParaRPr lang="en-US" sz="837" dirty="0"/>
          </a:p>
        </p:txBody>
      </p:sp>
      <p:sp>
        <p:nvSpPr>
          <p:cNvPr id="43" name="Text 36"/>
          <p:cNvSpPr/>
          <p:nvPr/>
        </p:nvSpPr>
        <p:spPr>
          <a:xfrm>
            <a:off x="4793456" y="5750719"/>
            <a:ext cx="551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execution.</a:t>
            </a:r>
            <a:endParaRPr lang="en-US" sz="837" dirty="0"/>
          </a:p>
        </p:txBody>
      </p:sp>
      <p:pic>
        <p:nvPicPr>
          <p:cNvPr id="4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981" y="6172200"/>
            <a:ext cx="128588" cy="171450"/>
          </a:xfrm>
          <a:prstGeom prst="rect">
            <a:avLst/>
          </a:prstGeom>
        </p:spPr>
      </p:pic>
      <p:sp>
        <p:nvSpPr>
          <p:cNvPr id="45" name="Shape 37"/>
          <p:cNvSpPr/>
          <p:nvPr/>
        </p:nvSpPr>
        <p:spPr>
          <a:xfrm>
            <a:off x="4686300" y="6422231"/>
            <a:ext cx="4171950" cy="892969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46" name="Shape 38"/>
          <p:cNvSpPr/>
          <p:nvPr/>
        </p:nvSpPr>
        <p:spPr>
          <a:xfrm>
            <a:off x="4686300" y="6422231"/>
            <a:ext cx="28575" cy="89296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7" name="Text 39"/>
          <p:cNvSpPr/>
          <p:nvPr/>
        </p:nvSpPr>
        <p:spPr>
          <a:xfrm>
            <a:off x="4793456" y="6529388"/>
            <a:ext cx="39576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5. Execution &amp; Monitoring</a:t>
            </a:r>
            <a:endParaRPr lang="en-US" sz="1238" dirty="0"/>
          </a:p>
        </p:txBody>
      </p:sp>
      <p:sp>
        <p:nvSpPr>
          <p:cNvPr id="48" name="Shape 40"/>
          <p:cNvSpPr/>
          <p:nvPr/>
        </p:nvSpPr>
        <p:spPr>
          <a:xfrm>
            <a:off x="4793456" y="6836569"/>
            <a:ext cx="266328" cy="200025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sp>
        <p:nvSpPr>
          <p:cNvPr id="49" name="Text 41"/>
          <p:cNvSpPr/>
          <p:nvPr/>
        </p:nvSpPr>
        <p:spPr>
          <a:xfrm>
            <a:off x="4793456" y="6836569"/>
            <a:ext cx="266328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5095503" y="6858000"/>
            <a:ext cx="32092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 Operator runs the pipeline and monitors execution 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4793456" y="6858000"/>
            <a:ext cx="3948819" cy="3411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through the React UI.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2025-08-12T05:37:25Z</dcterms:created>
  <dcterms:modified xsi:type="dcterms:W3CDTF">2025-08-12T05:37:25Z</dcterms:modified>
</cp:coreProperties>
</file>